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8"/>
  </p:notesMasterIdLst>
  <p:sldIdLst>
    <p:sldId id="306" r:id="rId5"/>
    <p:sldId id="307" r:id="rId6"/>
    <p:sldId id="308" r:id="rId7"/>
    <p:sldId id="309" r:id="rId8"/>
    <p:sldId id="294" r:id="rId9"/>
    <p:sldId id="295" r:id="rId10"/>
    <p:sldId id="310" r:id="rId11"/>
    <p:sldId id="313" r:id="rId12"/>
    <p:sldId id="303" r:id="rId13"/>
    <p:sldId id="304" r:id="rId14"/>
    <p:sldId id="305" r:id="rId15"/>
    <p:sldId id="311" r:id="rId16"/>
    <p:sldId id="31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B02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0" autoAdjust="0"/>
    <p:restoredTop sz="84967" autoAdjust="0"/>
  </p:normalViewPr>
  <p:slideViewPr>
    <p:cSldViewPr snapToGrid="0">
      <p:cViewPr varScale="1">
        <p:scale>
          <a:sx n="111" d="100"/>
          <a:sy n="111" d="100"/>
        </p:scale>
        <p:origin x="300" y="582"/>
      </p:cViewPr>
      <p:guideLst>
        <p:guide orient="horz" pos="1392"/>
        <p:guide pos="7056"/>
        <p:guide orient="horz" pos="31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 Id="rId4" Type="http://schemas.openxmlformats.org/officeDocument/2006/relationships/image" Target="../media/image1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 Id="rId4"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5/19/2022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descr="Icon&#10;&#10;Description automatically generated">
            <a:extLst>
              <a:ext uri="{FF2B5EF4-FFF2-40B4-BE49-F238E27FC236}">
                <a16:creationId xmlns:a16="http://schemas.microsoft.com/office/drawing/2014/main" id="{C6A87E31-C169-40DC-8C94-6BD6F31BD5EA}"/>
              </a:ext>
            </a:extLst>
          </p:cNvPr>
          <p:cNvPicPr>
            <a:picLocks noChangeAspect="1"/>
          </p:cNvPicPr>
          <p:nvPr/>
        </p:nvPicPr>
        <p:blipFill rotWithShape="1">
          <a:blip r:embed="rId2">
            <a:clrChange>
              <a:clrFrom>
                <a:srgbClr val="00FF00"/>
              </a:clrFrom>
              <a:clrTo>
                <a:srgbClr val="00FF00">
                  <a:alpha val="0"/>
                </a:srgbClr>
              </a:clrTo>
            </a:clrChange>
            <a:duotone>
              <a:schemeClr val="accent4">
                <a:shade val="45000"/>
                <a:satMod val="135000"/>
              </a:schemeClr>
              <a:prstClr val="white"/>
            </a:duotone>
            <a:alphaModFix amt="50000"/>
          </a:blip>
          <a:srcRect l="608" r="60444"/>
          <a:stretch/>
        </p:blipFill>
        <p:spPr>
          <a:xfrm>
            <a:off x="9114131" y="4574616"/>
            <a:ext cx="1012001" cy="2420751"/>
          </a:xfrm>
          <a:prstGeom prst="rect">
            <a:avLst/>
          </a:prstGeom>
        </p:spPr>
      </p:pic>
      <p:pic>
        <p:nvPicPr>
          <p:cNvPr id="21" name="Picture 20" descr="A picture containing icon&#10;&#10;Description automatically generated">
            <a:extLst>
              <a:ext uri="{FF2B5EF4-FFF2-40B4-BE49-F238E27FC236}">
                <a16:creationId xmlns:a16="http://schemas.microsoft.com/office/drawing/2014/main" id="{EC5EE7DC-73F4-44BA-918A-B4A0D5974E7D}"/>
              </a:ext>
            </a:extLst>
          </p:cNvPr>
          <p:cNvPicPr>
            <a:picLocks noChangeAspect="1"/>
          </p:cNvPicPr>
          <p:nvPr/>
        </p:nvPicPr>
        <p:blipFill>
          <a:blip r:embed="rId3">
            <a:clrChange>
              <a:clrFrom>
                <a:srgbClr val="00FF00"/>
              </a:clrFrom>
              <a:clrTo>
                <a:srgbClr val="00FF00">
                  <a:alpha val="0"/>
                </a:srgbClr>
              </a:clrTo>
            </a:clrChange>
            <a:duotone>
              <a:schemeClr val="accent3">
                <a:shade val="45000"/>
                <a:satMod val="135000"/>
              </a:schemeClr>
              <a:prstClr val="white"/>
            </a:duotone>
            <a:alphaModFix amt="20000"/>
          </a:blip>
          <a:stretch>
            <a:fillRect/>
          </a:stretch>
        </p:blipFill>
        <p:spPr>
          <a:xfrm>
            <a:off x="5822458" y="5358058"/>
            <a:ext cx="2795324" cy="2059311"/>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FE87DAB2-8BA6-4D0D-91DC-5B101CA1D4F8}"/>
              </a:ext>
            </a:extLst>
          </p:cNvPr>
          <p:cNvPicPr>
            <a:picLocks noChangeAspect="1"/>
          </p:cNvPicPr>
          <p:nvPr/>
        </p:nvPicPr>
        <p:blipFill>
          <a:blip r:embed="rId4">
            <a:clrChange>
              <a:clrFrom>
                <a:srgbClr val="00FF00"/>
              </a:clrFrom>
              <a:clrTo>
                <a:srgbClr val="00FF00">
                  <a:alpha val="0"/>
                </a:srgbClr>
              </a:clrTo>
            </a:clrChange>
            <a:duotone>
              <a:schemeClr val="accent3">
                <a:shade val="45000"/>
                <a:satMod val="135000"/>
              </a:schemeClr>
              <a:prstClr val="white"/>
            </a:duotone>
            <a:alphaModFix amt="35000"/>
          </a:blip>
          <a:stretch>
            <a:fillRect/>
          </a:stretch>
        </p:blipFill>
        <p:spPr>
          <a:xfrm>
            <a:off x="5554640" y="3373253"/>
            <a:ext cx="1602784" cy="1663061"/>
          </a:xfrm>
          <a:prstGeom prst="rect">
            <a:avLst/>
          </a:prstGeom>
        </p:spPr>
      </p:pic>
      <p:pic>
        <p:nvPicPr>
          <p:cNvPr id="12" name="Picture 11" descr="Icon&#10;&#10;Description automatically generated">
            <a:extLst>
              <a:ext uri="{FF2B5EF4-FFF2-40B4-BE49-F238E27FC236}">
                <a16:creationId xmlns:a16="http://schemas.microsoft.com/office/drawing/2014/main" id="{F50E823B-58B6-4DFC-A244-14B8FEB5404E}"/>
              </a:ext>
            </a:extLst>
          </p:cNvPr>
          <p:cNvPicPr>
            <a:picLocks noChangeAspect="1"/>
          </p:cNvPicPr>
          <p:nvPr/>
        </p:nvPicPr>
        <p:blipFill>
          <a:blip r:embed="rId5">
            <a:clrChange>
              <a:clrFrom>
                <a:srgbClr val="00FF00"/>
              </a:clrFrom>
              <a:clrTo>
                <a:srgbClr val="00FF00">
                  <a:alpha val="0"/>
                </a:srgbClr>
              </a:clrTo>
            </a:clrChange>
            <a:duotone>
              <a:schemeClr val="accent4">
                <a:shade val="45000"/>
                <a:satMod val="135000"/>
              </a:schemeClr>
              <a:prstClr val="white"/>
            </a:duotone>
            <a:alphaModFix amt="35000"/>
          </a:blip>
          <a:stretch>
            <a:fillRect/>
          </a:stretch>
        </p:blipFill>
        <p:spPr>
          <a:xfrm>
            <a:off x="3256254" y="4040678"/>
            <a:ext cx="2839746" cy="2954689"/>
          </a:xfrm>
          <a:prstGeom prst="rect">
            <a:avLst/>
          </a:prstGeom>
        </p:spPr>
      </p:pic>
      <p:pic>
        <p:nvPicPr>
          <p:cNvPr id="11" name="Picture 10" descr="Icon&#10;&#10;Description automatically generated">
            <a:extLst>
              <a:ext uri="{FF2B5EF4-FFF2-40B4-BE49-F238E27FC236}">
                <a16:creationId xmlns:a16="http://schemas.microsoft.com/office/drawing/2014/main" id="{21FB38A6-7C11-4471-9DFA-C3142762049B}"/>
              </a:ext>
            </a:extLst>
          </p:cNvPr>
          <p:cNvPicPr>
            <a:picLocks noChangeAspect="1"/>
          </p:cNvPicPr>
          <p:nvPr/>
        </p:nvPicPr>
        <p:blipFill>
          <a:blip r:embed="rId5">
            <a:clrChange>
              <a:clrFrom>
                <a:srgbClr val="00FF00"/>
              </a:clrFrom>
              <a:clrTo>
                <a:srgbClr val="00FF00">
                  <a:alpha val="0"/>
                </a:srgbClr>
              </a:clrTo>
            </a:clrChange>
            <a:duotone>
              <a:schemeClr val="accent3">
                <a:shade val="45000"/>
                <a:satMod val="135000"/>
              </a:schemeClr>
              <a:prstClr val="white"/>
            </a:duotone>
            <a:alphaModFix amt="50000"/>
          </a:blip>
          <a:stretch>
            <a:fillRect/>
          </a:stretch>
        </p:blipFill>
        <p:spPr>
          <a:xfrm>
            <a:off x="2144200" y="4609203"/>
            <a:ext cx="922288" cy="959619"/>
          </a:xfrm>
          <a:prstGeom prst="rect">
            <a:avLst/>
          </a:prstGeom>
        </p:spPr>
      </p:pic>
      <p:pic>
        <p:nvPicPr>
          <p:cNvPr id="9" name="Picture 8" descr="Icon&#10;&#10;Description automatically generated">
            <a:extLst>
              <a:ext uri="{FF2B5EF4-FFF2-40B4-BE49-F238E27FC236}">
                <a16:creationId xmlns:a16="http://schemas.microsoft.com/office/drawing/2014/main" id="{04CFC10A-0358-45FC-9704-E8C2C44C5AC9}"/>
              </a:ext>
            </a:extLst>
          </p:cNvPr>
          <p:cNvPicPr>
            <a:picLocks noChangeAspect="1"/>
          </p:cNvPicPr>
          <p:nvPr/>
        </p:nvPicPr>
        <p:blipFill rotWithShape="1">
          <a:blip r:embed="rId5">
            <a:clrChange>
              <a:clrFrom>
                <a:srgbClr val="00FF00"/>
              </a:clrFrom>
              <a:clrTo>
                <a:srgbClr val="00FF00">
                  <a:alpha val="0"/>
                </a:srgbClr>
              </a:clrTo>
            </a:clrChange>
            <a:alphaModFix amt="35000"/>
            <a:duotone>
              <a:schemeClr val="accent1">
                <a:shade val="45000"/>
                <a:satMod val="135000"/>
              </a:schemeClr>
              <a:prstClr val="white"/>
            </a:duotone>
          </a:blip>
          <a:srcRect l="8352" t="10900" r="9321" b="10099"/>
          <a:stretch/>
        </p:blipFill>
        <p:spPr>
          <a:xfrm>
            <a:off x="-313162" y="-1173923"/>
            <a:ext cx="5384800" cy="5376333"/>
          </a:xfrm>
          <a:prstGeom prst="ellipse">
            <a:avLst/>
          </a:prstGeom>
        </p:spPr>
      </p:pic>
      <p:pic>
        <p:nvPicPr>
          <p:cNvPr id="7" name="Picture 6" descr="A close-up of a tire&#10;&#10;Description automatically generated with medium confidence">
            <a:extLst>
              <a:ext uri="{FF2B5EF4-FFF2-40B4-BE49-F238E27FC236}">
                <a16:creationId xmlns:a16="http://schemas.microsoft.com/office/drawing/2014/main" id="{E1BDB26F-03B1-474A-9A8E-03BD792DEA85}"/>
              </a:ext>
            </a:extLst>
          </p:cNvPr>
          <p:cNvPicPr>
            <a:picLocks noChangeAspect="1"/>
          </p:cNvPicPr>
          <p:nvPr/>
        </p:nvPicPr>
        <p:blipFill>
          <a:blip r:embed="rId6">
            <a:duotone>
              <a:schemeClr val="accent3">
                <a:shade val="45000"/>
                <a:satMod val="135000"/>
              </a:schemeClr>
              <a:prstClr val="white"/>
            </a:duotone>
            <a:alphaModFix amt="50000"/>
          </a:blip>
          <a:stretch>
            <a:fillRect/>
          </a:stretch>
        </p:blipFill>
        <p:spPr>
          <a:xfrm>
            <a:off x="6096000" y="66025"/>
            <a:ext cx="6822017" cy="4815953"/>
          </a:xfrm>
          <a:prstGeom prst="rect">
            <a:avLst/>
          </a:prstGeom>
        </p:spPr>
      </p:pic>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238124" y="653491"/>
            <a:ext cx="6181727" cy="5551018"/>
          </a:xfrm>
        </p:spPr>
        <p:txBody>
          <a:bodyPr>
            <a:normAutofit fontScale="90000"/>
          </a:bodyPr>
          <a:lstStyle/>
          <a:p>
            <a:pPr algn="r"/>
            <a:r>
              <a:rPr lang="en-GB" sz="5400" spc="400" dirty="0">
                <a:solidFill>
                  <a:schemeClr val="bg1"/>
                </a:solidFill>
              </a:rPr>
              <a:t>Utilising</a:t>
            </a:r>
            <a:r>
              <a:rPr lang="en-US" sz="5400" spc="400" dirty="0">
                <a:solidFill>
                  <a:schemeClr val="bg1"/>
                </a:solidFill>
              </a:rPr>
              <a:t> ray marching and signed- distance functions to render a scene of primitives</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6419850" y="4919091"/>
            <a:ext cx="5534026" cy="1197864"/>
          </a:xfrm>
        </p:spPr>
        <p:txBody>
          <a:bodyPr>
            <a:normAutofit/>
          </a:bodyPr>
          <a:lstStyle/>
          <a:p>
            <a:pPr algn="l">
              <a:spcBef>
                <a:spcPts val="0"/>
              </a:spcBef>
            </a:pPr>
            <a:r>
              <a:rPr lang="en-US" b="1" dirty="0"/>
              <a:t>Anthony Sturdy</a:t>
            </a:r>
          </a:p>
          <a:p>
            <a:pPr algn="l">
              <a:spcBef>
                <a:spcPts val="0"/>
              </a:spcBef>
            </a:pPr>
            <a:r>
              <a:rPr lang="en-US" b="1" dirty="0"/>
              <a:t>18015368</a:t>
            </a:r>
          </a:p>
          <a:p>
            <a:pPr algn="l">
              <a:spcBef>
                <a:spcPts val="0"/>
              </a:spcBef>
            </a:pPr>
            <a:r>
              <a:rPr lang="en-US" b="1" dirty="0"/>
              <a:t>BSc (Hons) Computer Games Programming</a:t>
            </a:r>
          </a:p>
          <a:p>
            <a:pPr algn="l">
              <a:spcBef>
                <a:spcPts val="0"/>
              </a:spcBef>
            </a:pPr>
            <a:r>
              <a:rPr lang="en-US" b="1" dirty="0"/>
              <a:t>Dr. David White &amp; Craig Weightman</a:t>
            </a:r>
          </a:p>
        </p:txBody>
      </p:sp>
      <p:pic>
        <p:nvPicPr>
          <p:cNvPr id="14" name="Picture 13" descr="A picture containing text, businesscard, stationary, envelope&#10;&#10;Description automatically generated">
            <a:extLst>
              <a:ext uri="{FF2B5EF4-FFF2-40B4-BE49-F238E27FC236}">
                <a16:creationId xmlns:a16="http://schemas.microsoft.com/office/drawing/2014/main" id="{AC1A2AE1-DD15-4562-A797-302C6F487180}"/>
              </a:ext>
            </a:extLst>
          </p:cNvPr>
          <p:cNvPicPr>
            <a:picLocks noChangeAspect="1"/>
          </p:cNvPicPr>
          <p:nvPr/>
        </p:nvPicPr>
        <p:blipFill>
          <a:blip r:embed="rId7">
            <a:clrChange>
              <a:clrFrom>
                <a:srgbClr val="00FF00"/>
              </a:clrFrom>
              <a:clrTo>
                <a:srgbClr val="00FF00">
                  <a:alpha val="0"/>
                </a:srgbClr>
              </a:clrTo>
            </a:clrChange>
            <a:alphaModFix amt="35000"/>
            <a:duotone>
              <a:schemeClr val="accent5">
                <a:shade val="45000"/>
                <a:satMod val="135000"/>
              </a:schemeClr>
              <a:prstClr val="white"/>
            </a:duotone>
          </a:blip>
          <a:stretch>
            <a:fillRect/>
          </a:stretch>
        </p:blipFill>
        <p:spPr>
          <a:xfrm>
            <a:off x="-124681" y="4624412"/>
            <a:ext cx="2414930" cy="2524507"/>
          </a:xfrm>
          <a:prstGeom prst="rect">
            <a:avLst/>
          </a:prstGeom>
        </p:spPr>
      </p:pic>
      <p:pic>
        <p:nvPicPr>
          <p:cNvPr id="17" name="Picture 16" descr="Icon&#10;&#10;Description automatically generated">
            <a:extLst>
              <a:ext uri="{FF2B5EF4-FFF2-40B4-BE49-F238E27FC236}">
                <a16:creationId xmlns:a16="http://schemas.microsoft.com/office/drawing/2014/main" id="{0BE004AF-EF2B-4513-BD67-F2AED7428970}"/>
              </a:ext>
            </a:extLst>
          </p:cNvPr>
          <p:cNvPicPr>
            <a:picLocks noChangeAspect="1"/>
          </p:cNvPicPr>
          <p:nvPr/>
        </p:nvPicPr>
        <p:blipFill rotWithShape="1">
          <a:blip r:embed="rId2">
            <a:clrChange>
              <a:clrFrom>
                <a:srgbClr val="00FF00"/>
              </a:clrFrom>
              <a:clrTo>
                <a:srgbClr val="00FF00">
                  <a:alpha val="0"/>
                </a:srgbClr>
              </a:clrTo>
            </a:clrChange>
            <a:duotone>
              <a:schemeClr val="accent4">
                <a:shade val="45000"/>
                <a:satMod val="135000"/>
              </a:schemeClr>
              <a:prstClr val="white"/>
            </a:duotone>
            <a:alphaModFix amt="50000"/>
          </a:blip>
          <a:srcRect l="39557"/>
          <a:stretch/>
        </p:blipFill>
        <p:spPr>
          <a:xfrm>
            <a:off x="10126133" y="4578637"/>
            <a:ext cx="1570502" cy="2420751"/>
          </a:xfrm>
          <a:prstGeom prst="rect">
            <a:avLst/>
          </a:prstGeom>
        </p:spPr>
      </p:pic>
    </p:spTree>
    <p:extLst>
      <p:ext uri="{BB962C8B-B14F-4D97-AF65-F5344CB8AC3E}">
        <p14:creationId xmlns:p14="http://schemas.microsoft.com/office/powerpoint/2010/main" val="11476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childTnLst>
                                    <p:animMotion origin="layout" path="M -2.08333E-6 -3.33333E-6 L 0.00287 0.03357 " pathEditMode="relative" rAng="0" ptsTypes="AA">
                                      <p:cBhvr>
                                        <p:cTn id="6" dur="4000" fill="hold"/>
                                        <p:tgtEl>
                                          <p:spTgt spid="14"/>
                                        </p:tgtEl>
                                        <p:attrNameLst>
                                          <p:attrName>ppt_x</p:attrName>
                                          <p:attrName>ppt_y</p:attrName>
                                        </p:attrNameLst>
                                      </p:cBhvr>
                                      <p:rCtr x="143" y="1667"/>
                                    </p:animMotion>
                                  </p:childTnLst>
                                </p:cTn>
                              </p:par>
                              <p:par>
                                <p:cTn id="7" presetID="1" presetClass="path" presetSubtype="0" repeatCount="indefinite" fill="hold" nodeType="withEffect">
                                  <p:stCondLst>
                                    <p:cond delay="0"/>
                                  </p:stCondLst>
                                  <p:childTnLst>
                                    <p:animMotion origin="layout" path="M -0.00586 -0.06319 C 0.0017 -0.06203 0.01107 -0.05578 0.01459 -0.01296 C 0.01393 0.0051 0.01328 0.025 -0.0069 0.02292 C -0.02604 0.02292 -0.03034 0.0088 -0.03073 -0.0199 C -0.03073 -0.04629 -0.01341 -0.06435 -0.00586 -0.06319 Z " pathEditMode="relative" rAng="0" ptsTypes="AAAAA">
                                      <p:cBhvr>
                                        <p:cTn id="8" dur="30000" fill="hold"/>
                                        <p:tgtEl>
                                          <p:spTgt spid="9"/>
                                        </p:tgtEl>
                                        <p:attrNameLst>
                                          <p:attrName>ppt_x</p:attrName>
                                          <p:attrName>ppt_y</p:attrName>
                                        </p:attrNameLst>
                                      </p:cBhvr>
                                      <p:rCtr x="-221" y="4282"/>
                                    </p:animMotion>
                                  </p:childTnLst>
                                </p:cTn>
                              </p:par>
                              <p:par>
                                <p:cTn id="9" presetID="42" presetClass="path" presetSubtype="0" repeatCount="indefinite" accel="50000" decel="50000" autoRev="1" fill="hold" nodeType="withEffect">
                                  <p:stCondLst>
                                    <p:cond delay="0"/>
                                  </p:stCondLst>
                                  <p:childTnLst>
                                    <p:animMotion origin="layout" path="M -3.54167E-6 3.7037E-7 L 0.00925 0.03056 " pathEditMode="relative" rAng="0" ptsTypes="AA">
                                      <p:cBhvr>
                                        <p:cTn id="10" dur="5000" fill="hold"/>
                                        <p:tgtEl>
                                          <p:spTgt spid="12"/>
                                        </p:tgtEl>
                                        <p:attrNameLst>
                                          <p:attrName>ppt_x</p:attrName>
                                          <p:attrName>ppt_y</p:attrName>
                                        </p:attrNameLst>
                                      </p:cBhvr>
                                      <p:rCtr x="456" y="1528"/>
                                    </p:animMotion>
                                  </p:childTnLst>
                                </p:cTn>
                              </p:par>
                              <p:par>
                                <p:cTn id="11" presetID="6" presetClass="emph" presetSubtype="0" repeatCount="indefinite" accel="40000" decel="40000" autoRev="1" fill="hold" nodeType="withEffect">
                                  <p:stCondLst>
                                    <p:cond delay="0"/>
                                  </p:stCondLst>
                                  <p:childTnLst>
                                    <p:animScale>
                                      <p:cBhvr>
                                        <p:cTn id="12" dur="5000" fill="hold"/>
                                        <p:tgtEl>
                                          <p:spTgt spid="11"/>
                                        </p:tgtEl>
                                      </p:cBhvr>
                                      <p:by x="125000" y="125000"/>
                                    </p:animScale>
                                  </p:childTnLst>
                                </p:cTn>
                              </p:par>
                              <p:par>
                                <p:cTn id="13" presetID="8" presetClass="emph" presetSubtype="0" repeatCount="indefinite" accel="50000" decel="50000" autoRev="1" fill="hold" nodeType="withEffect">
                                  <p:stCondLst>
                                    <p:cond delay="0"/>
                                  </p:stCondLst>
                                  <p:childTnLst>
                                    <p:animRot by="900000">
                                      <p:cBhvr>
                                        <p:cTn id="14" dur="10000" fill="hold"/>
                                        <p:tgtEl>
                                          <p:spTgt spid="19"/>
                                        </p:tgtEl>
                                        <p:attrNameLst>
                                          <p:attrName>r</p:attrName>
                                        </p:attrNameLst>
                                      </p:cBhvr>
                                    </p:animRot>
                                  </p:childTnLst>
                                </p:cTn>
                              </p:par>
                              <p:par>
                                <p:cTn id="15" presetID="63" presetClass="path" presetSubtype="0" repeatCount="indefinite" accel="50000" decel="50000" autoRev="1" fill="hold" nodeType="withEffect">
                                  <p:stCondLst>
                                    <p:cond delay="0"/>
                                  </p:stCondLst>
                                  <p:childTnLst>
                                    <p:animMotion origin="layout" path="M -1.875E-6 -1.48148E-6 L 0.0224 0.01273 " pathEditMode="relative" rAng="0" ptsTypes="AA">
                                      <p:cBhvr>
                                        <p:cTn id="16" dur="10000" fill="hold"/>
                                        <p:tgtEl>
                                          <p:spTgt spid="17"/>
                                        </p:tgtEl>
                                        <p:attrNameLst>
                                          <p:attrName>ppt_x</p:attrName>
                                          <p:attrName>ppt_y</p:attrName>
                                        </p:attrNameLst>
                                      </p:cBhvr>
                                      <p:rCtr x="1120" y="625"/>
                                    </p:animMotion>
                                  </p:childTnLst>
                                </p:cTn>
                              </p:par>
                              <p:par>
                                <p:cTn id="17" presetID="63" presetClass="path" presetSubtype="0" repeatCount="indefinite" accel="50000" decel="50000" autoRev="1" fill="hold" nodeType="withEffect">
                                  <p:stCondLst>
                                    <p:cond delay="0"/>
                                  </p:stCondLst>
                                  <p:childTnLst>
                                    <p:animMotion origin="layout" path="M -2.5E-6 1.48148E-6 L 0.0224 0.01273 " pathEditMode="relative" rAng="0" ptsTypes="AA">
                                      <p:cBhvr>
                                        <p:cTn id="18" dur="10000" fill="hold"/>
                                        <p:tgtEl>
                                          <p:spTgt spid="13"/>
                                        </p:tgtEl>
                                        <p:attrNameLst>
                                          <p:attrName>ppt_x</p:attrName>
                                          <p:attrName>ppt_y</p:attrName>
                                        </p:attrNameLst>
                                      </p:cBhvr>
                                      <p:rCtr x="1120" y="625"/>
                                    </p:animMotion>
                                  </p:childTnLst>
                                </p:cTn>
                              </p:par>
                              <p:par>
                                <p:cTn id="19" presetID="26" presetClass="path" presetSubtype="0" repeatCount="indefinite" fill="hold" nodeType="withEffect">
                                  <p:stCondLst>
                                    <p:cond delay="0"/>
                                  </p:stCondLst>
                                  <p:childTnLst>
                                    <p:animMotion origin="layout" path="M 2.5E-6 0 C 2.5E-6 0.00903 0.00638 0.01644 0.01432 0.01644 C 0.02357 0.01644 0.02695 0.0081 0.02838 0.00324 L 0.02982 -0.00347 C 0.03125 -0.00833 0.03489 -0.01644 0.04544 -0.01644 C 0.05208 -0.01644 0.05989 -0.00926 0.05989 0 C 0.05989 0.00903 0.05208 0.01644 0.04544 0.01644 C 0.03489 0.01644 0.03125 0.0081 0.02982 0.00324 L 0.02838 -0.00347 C 0.02695 -0.00833 0.02357 -0.01644 0.01432 -0.01644 C 0.00638 -0.01644 2.5E-6 -0.00926 2.5E-6 0 Z " pathEditMode="relative" rAng="0" ptsTypes="AAAAAAAAAAA">
                                      <p:cBhvr>
                                        <p:cTn id="20" dur="25000" fill="hold"/>
                                        <p:tgtEl>
                                          <p:spTgt spid="21"/>
                                        </p:tgtEl>
                                        <p:attrNameLst>
                                          <p:attrName>ppt_x</p:attrName>
                                          <p:attrName>ppt_y</p:attrName>
                                        </p:attrNameLst>
                                      </p:cBhvr>
                                      <p:rCtr x="299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Topic one</a:t>
            </a:r>
          </a:p>
          <a:p>
            <a:pPr algn="r"/>
            <a:r>
              <a:rPr lang="en-US" sz="1800" dirty="0">
                <a:solidFill>
                  <a:schemeClr val="bg1"/>
                </a:solidFill>
              </a:rPr>
              <a:t>Topic two</a:t>
            </a:r>
          </a:p>
          <a:p>
            <a:pPr algn="r"/>
            <a:r>
              <a:rPr lang="en-US" sz="1800" dirty="0">
                <a:solidFill>
                  <a:schemeClr val="bg1"/>
                </a:solidFill>
              </a:rPr>
              <a:t>Topic three</a:t>
            </a:r>
          </a:p>
          <a:p>
            <a:pPr algn="r"/>
            <a:r>
              <a:rPr lang="en-US" sz="1800" dirty="0">
                <a:solidFill>
                  <a:schemeClr val="bg1"/>
                </a:solidFill>
              </a:rPr>
              <a:t>Topic four</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sz="20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one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Subtitle</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5</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885638043"/>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9</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{275139A1-4BEA-47F2-8D68-04BF994ED75E}tf89338750_win32</Template>
  <TotalTime>150</TotalTime>
  <Words>538</Words>
  <Application>Microsoft Office PowerPoint</Application>
  <PresentationFormat>Widescreen</PresentationFormat>
  <Paragraphs>102</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Univers</vt:lpstr>
      <vt:lpstr>GradientUnivers</vt:lpstr>
      <vt:lpstr>Utilising ray marching and signed- distance functions to render a scene of primitives</vt:lpstr>
      <vt:lpstr>Agenda</vt:lpstr>
      <vt:lpstr>Introduction</vt:lpstr>
      <vt:lpstr>Topic one</vt:lpstr>
      <vt:lpstr>Chart</vt:lpstr>
      <vt:lpstr>Table</vt:lpstr>
      <vt:lpstr>The way to get started is to quit talking and begin doing.</vt:lpstr>
      <vt:lpstr>Team</vt:lpstr>
      <vt:lpstr>Timeline</vt:lpstr>
      <vt:lpstr>Title</vt:lpstr>
      <vt:lpstr>Title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ray marching and signed distance functions to render a scene of primitives</dc:title>
  <dc:creator>STURDY Anthony</dc:creator>
  <cp:lastModifiedBy>STURDY Anthony</cp:lastModifiedBy>
  <cp:revision>4</cp:revision>
  <dcterms:created xsi:type="dcterms:W3CDTF">2022-05-18T19:55:35Z</dcterms:created>
  <dcterms:modified xsi:type="dcterms:W3CDTF">2022-05-19T15:07:11Z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